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81"/>
  </p:notesMasterIdLst>
  <p:handoutMasterIdLst>
    <p:handoutMasterId r:id="rId82"/>
  </p:handoutMasterIdLst>
  <p:sldIdLst>
    <p:sldId id="262" r:id="rId2"/>
    <p:sldId id="260" r:id="rId3"/>
    <p:sldId id="258" r:id="rId4"/>
    <p:sldId id="264" r:id="rId5"/>
    <p:sldId id="273" r:id="rId6"/>
    <p:sldId id="281" r:id="rId7"/>
    <p:sldId id="352" r:id="rId8"/>
    <p:sldId id="353" r:id="rId9"/>
    <p:sldId id="354" r:id="rId10"/>
    <p:sldId id="355" r:id="rId11"/>
    <p:sldId id="284" r:id="rId12"/>
    <p:sldId id="294" r:id="rId13"/>
    <p:sldId id="289" r:id="rId14"/>
    <p:sldId id="295" r:id="rId15"/>
    <p:sldId id="290" r:id="rId16"/>
    <p:sldId id="286" r:id="rId17"/>
    <p:sldId id="291" r:id="rId18"/>
    <p:sldId id="292" r:id="rId19"/>
    <p:sldId id="296" r:id="rId20"/>
    <p:sldId id="293" r:id="rId21"/>
    <p:sldId id="346" r:id="rId22"/>
    <p:sldId id="349" r:id="rId23"/>
    <p:sldId id="347" r:id="rId24"/>
    <p:sldId id="350" r:id="rId25"/>
    <p:sldId id="274" r:id="rId26"/>
    <p:sldId id="298" r:id="rId27"/>
    <p:sldId id="299" r:id="rId28"/>
    <p:sldId id="300" r:id="rId29"/>
    <p:sldId id="301" r:id="rId30"/>
    <p:sldId id="351" r:id="rId31"/>
    <p:sldId id="303" r:id="rId32"/>
    <p:sldId id="304" r:id="rId33"/>
    <p:sldId id="275" r:id="rId34"/>
    <p:sldId id="361" r:id="rId35"/>
    <p:sldId id="342" r:id="rId36"/>
    <p:sldId id="338" r:id="rId37"/>
    <p:sldId id="337" r:id="rId38"/>
    <p:sldId id="362" r:id="rId39"/>
    <p:sldId id="340" r:id="rId40"/>
    <p:sldId id="343" r:id="rId41"/>
    <p:sldId id="344" r:id="rId42"/>
    <p:sldId id="341" r:id="rId43"/>
    <p:sldId id="339" r:id="rId44"/>
    <p:sldId id="357" r:id="rId45"/>
    <p:sldId id="358" r:id="rId46"/>
    <p:sldId id="305" r:id="rId47"/>
    <p:sldId id="306" r:id="rId48"/>
    <p:sldId id="307" r:id="rId49"/>
    <p:sldId id="277" r:id="rId50"/>
    <p:sldId id="308" r:id="rId51"/>
    <p:sldId id="311" r:id="rId52"/>
    <p:sldId id="309" r:id="rId53"/>
    <p:sldId id="310" r:id="rId54"/>
    <p:sldId id="278" r:id="rId55"/>
    <p:sldId id="317" r:id="rId56"/>
    <p:sldId id="365" r:id="rId57"/>
    <p:sldId id="314" r:id="rId58"/>
    <p:sldId id="366" r:id="rId59"/>
    <p:sldId id="318" r:id="rId60"/>
    <p:sldId id="367" r:id="rId61"/>
    <p:sldId id="312" r:id="rId62"/>
    <p:sldId id="280" r:id="rId63"/>
    <p:sldId id="336" r:id="rId64"/>
    <p:sldId id="334" r:id="rId65"/>
    <p:sldId id="283" r:id="rId66"/>
    <p:sldId id="328" r:id="rId67"/>
    <p:sldId id="325" r:id="rId68"/>
    <p:sldId id="326" r:id="rId69"/>
    <p:sldId id="327" r:id="rId70"/>
    <p:sldId id="329" r:id="rId71"/>
    <p:sldId id="319" r:id="rId72"/>
    <p:sldId id="320" r:id="rId73"/>
    <p:sldId id="322" r:id="rId74"/>
    <p:sldId id="323" r:id="rId75"/>
    <p:sldId id="321" r:id="rId76"/>
    <p:sldId id="330" r:id="rId77"/>
    <p:sldId id="288" r:id="rId78"/>
    <p:sldId id="363" r:id="rId79"/>
    <p:sldId id="364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30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F432E-A52A-4E09-92A8-B4468AEA441E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1F52C-FA28-4ACF-B638-CF8882534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4F1D2-4E2A-42F8-B37B-2E53C12AD71C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25853-9A90-427C-ABEC-45C94DC1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25853-9A90-427C-ABEC-45C94DC1620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5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4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8966-EF31-48E4-8460-58AFC5AB62B6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C62BCA8-5CF1-4B56-B4A3-F9C6E879C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8966-EF31-48E4-8460-58AFC5AB62B6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BCA8-5CF1-4B56-B4A3-F9C6E879C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9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8966-EF31-48E4-8460-58AFC5AB62B6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BCA8-5CF1-4B56-B4A3-F9C6E879C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8966-EF31-48E4-8460-58AFC5AB62B6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3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C62BCA8-5CF1-4B56-B4A3-F9C6E879C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5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8966-EF31-48E4-8460-58AFC5AB62B6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BCA8-5CF1-4B56-B4A3-F9C6E879CB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8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8966-EF31-48E4-8460-58AFC5AB62B6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BCA8-5CF1-4B56-B4A3-F9C6E879C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7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9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7" y="1316039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9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8966-EF31-48E4-8460-58AFC5AB62B6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C62BCA8-5CF1-4B56-B4A3-F9C6E879CB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8966-EF31-48E4-8460-58AFC5AB62B6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BCA8-5CF1-4B56-B4A3-F9C6E879C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8966-EF31-48E4-8460-58AFC5AB62B6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BCA8-5CF1-4B56-B4A3-F9C6E879C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20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4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3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8966-EF31-48E4-8460-58AFC5AB62B6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BCA8-5CF1-4B56-B4A3-F9C6E879C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8966-EF31-48E4-8460-58AFC5AB62B6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BCA8-5CF1-4B56-B4A3-F9C6E879CB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9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5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3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4E68966-EF31-48E4-8460-58AFC5AB62B6}" type="datetimeFigureOut">
              <a:rPr lang="ru-RU" smtClean="0"/>
              <a:pPr/>
              <a:t>24.12.2011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3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3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C62BCA8-5CF1-4B56-B4A3-F9C6E879CB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9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hyperlink" Target="http://img11.nnm.ru/2/5/e/7/5/5a6381d4c65f6474044227eb4e9.jpg" TargetMode="External"/><Relationship Id="rId1" Type="http://schemas.openxmlformats.org/officeDocument/2006/relationships/slideLayout" Target="../slideLayouts/slideLayout5.xml"/><Relationship Id="rId6" Type="http://schemas.openxmlformats.org/officeDocument/2006/relationships/slide" Target="slide15.xml"/><Relationship Id="rId11" Type="http://schemas.openxmlformats.org/officeDocument/2006/relationships/image" Target="../media/image37.jpeg"/><Relationship Id="rId5" Type="http://schemas.openxmlformats.org/officeDocument/2006/relationships/image" Target="../media/image34.jpeg"/><Relationship Id="rId10" Type="http://schemas.openxmlformats.org/officeDocument/2006/relationships/slide" Target="slide14.xml"/><Relationship Id="rId4" Type="http://schemas.openxmlformats.org/officeDocument/2006/relationships/slide" Target="slide13.xml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9.xml"/><Relationship Id="rId5" Type="http://schemas.openxmlformats.org/officeDocument/2006/relationships/image" Target="../media/image43.jpe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" Target="slide21.xml"/><Relationship Id="rId7" Type="http://schemas.openxmlformats.org/officeDocument/2006/relationships/slide" Target="slide2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slide" Target="slide23.xml"/><Relationship Id="rId10" Type="http://schemas.openxmlformats.org/officeDocument/2006/relationships/image" Target="../media/image50.jpeg"/><Relationship Id="rId4" Type="http://schemas.openxmlformats.org/officeDocument/2006/relationships/image" Target="../media/image47.jpeg"/><Relationship Id="rId9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slide" Target="slide27.xml"/><Relationship Id="rId5" Type="http://schemas.openxmlformats.org/officeDocument/2006/relationships/image" Target="../media/image57.jpe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jpeg"/><Relationship Id="rId7" Type="http://schemas.openxmlformats.org/officeDocument/2006/relationships/slide" Target="slide31.xml"/><Relationship Id="rId12" Type="http://schemas.openxmlformats.org/officeDocument/2006/relationships/image" Target="../media/image66.jpeg"/><Relationship Id="rId2" Type="http://schemas.openxmlformats.org/officeDocument/2006/relationships/hyperlink" Target="http://www.dom-knigi.ru/images/image.asp?Art=17365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slide" Target="slide30.xml"/><Relationship Id="rId5" Type="http://schemas.openxmlformats.org/officeDocument/2006/relationships/image" Target="../media/image62.jpeg"/><Relationship Id="rId10" Type="http://schemas.openxmlformats.org/officeDocument/2006/relationships/image" Target="../media/image65.jpeg"/><Relationship Id="rId4" Type="http://schemas.openxmlformats.org/officeDocument/2006/relationships/slide" Target="slide29.xml"/><Relationship Id="rId9" Type="http://schemas.openxmlformats.org/officeDocument/2006/relationships/slide" Target="slide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jpeg"/><Relationship Id="rId7" Type="http://schemas.openxmlformats.org/officeDocument/2006/relationships/slide" Target="slide36.xml"/><Relationship Id="rId12" Type="http://schemas.openxmlformats.org/officeDocument/2006/relationships/image" Target="../media/image77.jpeg"/><Relationship Id="rId2" Type="http://schemas.openxmlformats.org/officeDocument/2006/relationships/slide" Target="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11" Type="http://schemas.openxmlformats.org/officeDocument/2006/relationships/slide" Target="slide38.xml"/><Relationship Id="rId5" Type="http://schemas.openxmlformats.org/officeDocument/2006/relationships/slide" Target="slide37.xml"/><Relationship Id="rId10" Type="http://schemas.openxmlformats.org/officeDocument/2006/relationships/image" Target="../media/image76.jpeg"/><Relationship Id="rId4" Type="http://schemas.openxmlformats.org/officeDocument/2006/relationships/image" Target="../media/image73.jpeg"/><Relationship Id="rId9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83.jpeg"/><Relationship Id="rId7" Type="http://schemas.openxmlformats.org/officeDocument/2006/relationships/image" Target="../media/image85.jpeg"/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1.xml"/><Relationship Id="rId5" Type="http://schemas.openxmlformats.org/officeDocument/2006/relationships/image" Target="../media/image84.jpeg"/><Relationship Id="rId4" Type="http://schemas.openxmlformats.org/officeDocument/2006/relationships/slide" Target="slide40.xml"/><Relationship Id="rId9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" Target="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" Target="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" Target="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slide" Target="slide44.xml"/><Relationship Id="rId7" Type="http://schemas.openxmlformats.org/officeDocument/2006/relationships/image" Target="../media/image9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slide" Target="slide45.xml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slide" Target="slide48.xml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slide" Target="slide53.xml"/><Relationship Id="rId7" Type="http://schemas.openxmlformats.org/officeDocument/2006/relationships/slide" Target="slide52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jpeg"/><Relationship Id="rId5" Type="http://schemas.openxmlformats.org/officeDocument/2006/relationships/slide" Target="slide50.xml"/><Relationship Id="rId10" Type="http://schemas.openxmlformats.org/officeDocument/2006/relationships/image" Target="../media/image108.jpeg"/><Relationship Id="rId4" Type="http://schemas.openxmlformats.org/officeDocument/2006/relationships/image" Target="../media/image105.jpeg"/><Relationship Id="rId9" Type="http://schemas.openxmlformats.org/officeDocument/2006/relationships/slide" Target="slide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slide" Target="slide55.xml"/><Relationship Id="rId3" Type="http://schemas.openxmlformats.org/officeDocument/2006/relationships/slide" Target="slide61.xml"/><Relationship Id="rId7" Type="http://schemas.openxmlformats.org/officeDocument/2006/relationships/slide" Target="slide59.xml"/><Relationship Id="rId12" Type="http://schemas.openxmlformats.org/officeDocument/2006/relationships/image" Target="../media/image118.jpeg"/><Relationship Id="rId2" Type="http://schemas.openxmlformats.org/officeDocument/2006/relationships/image" Target="../media/image113.jpeg"/><Relationship Id="rId16" Type="http://schemas.openxmlformats.org/officeDocument/2006/relationships/image" Target="../media/image1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jpeg"/><Relationship Id="rId11" Type="http://schemas.openxmlformats.org/officeDocument/2006/relationships/slide" Target="slide57.xml"/><Relationship Id="rId5" Type="http://schemas.openxmlformats.org/officeDocument/2006/relationships/slide" Target="slide58.xml"/><Relationship Id="rId15" Type="http://schemas.openxmlformats.org/officeDocument/2006/relationships/slide" Target="slide56.xml"/><Relationship Id="rId10" Type="http://schemas.openxmlformats.org/officeDocument/2006/relationships/image" Target="../media/image117.jpeg"/><Relationship Id="rId4" Type="http://schemas.openxmlformats.org/officeDocument/2006/relationships/image" Target="../media/image114.jpeg"/><Relationship Id="rId9" Type="http://schemas.openxmlformats.org/officeDocument/2006/relationships/slide" Target="slide60.xml"/><Relationship Id="rId14" Type="http://schemas.openxmlformats.org/officeDocument/2006/relationships/image" Target="../media/image11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Bundesarchiv_Bild_183-B17220,_Sowjetunion,_Panzerangriff_bei_Istra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slide" Target="slide63.xml"/><Relationship Id="rId4" Type="http://schemas.openxmlformats.org/officeDocument/2006/relationships/image" Target="../media/image12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slide" Target="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slide" Target="slide6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3" Type="http://schemas.openxmlformats.org/officeDocument/2006/relationships/image" Target="../media/image133.jpeg"/><Relationship Id="rId7" Type="http://schemas.openxmlformats.org/officeDocument/2006/relationships/image" Target="../media/image135.jpeg"/><Relationship Id="rId12" Type="http://schemas.openxmlformats.org/officeDocument/2006/relationships/image" Target="../media/image138.jpeg"/><Relationship Id="rId2" Type="http://schemas.openxmlformats.org/officeDocument/2006/relationships/slide" Target="slide6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6.xml"/><Relationship Id="rId11" Type="http://schemas.openxmlformats.org/officeDocument/2006/relationships/image" Target="../media/image137.jpeg"/><Relationship Id="rId5" Type="http://schemas.openxmlformats.org/officeDocument/2006/relationships/image" Target="../media/image134.jpeg"/><Relationship Id="rId10" Type="http://schemas.openxmlformats.org/officeDocument/2006/relationships/slide" Target="slide70.xml"/><Relationship Id="rId4" Type="http://schemas.openxmlformats.org/officeDocument/2006/relationships/slide" Target="slide68.xml"/><Relationship Id="rId9" Type="http://schemas.openxmlformats.org/officeDocument/2006/relationships/image" Target="../media/image13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" Target="slide8.xml"/><Relationship Id="rId7" Type="http://schemas.openxmlformats.org/officeDocument/2006/relationships/slide" Target="slide10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slide" Target="slide9.xml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slide" Target="slide72.xml"/><Relationship Id="rId7" Type="http://schemas.openxmlformats.org/officeDocument/2006/relationships/slide" Target="slide74.xml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slide" Target="slide73.xml"/><Relationship Id="rId10" Type="http://schemas.openxmlformats.org/officeDocument/2006/relationships/image" Target="../media/image148.jpeg"/><Relationship Id="rId4" Type="http://schemas.openxmlformats.org/officeDocument/2006/relationships/image" Target="../media/image145.jpeg"/><Relationship Id="rId9" Type="http://schemas.openxmlformats.org/officeDocument/2006/relationships/slide" Target="slide7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slide" Target="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slide" Target="slide7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slide" Target="slide7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slide" Target="slide7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hyperlink" Target="http://memo24.ru/files/imagecache/thumb640/files/images/memorial/515117812f463116eeeaf7778357f855.jpg" TargetMode="Externa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 r="44250"/>
          <a:stretch>
            <a:fillRect/>
          </a:stretch>
        </p:blipFill>
        <p:spPr bwMode="auto">
          <a:xfrm>
            <a:off x="4000498" y="4143382"/>
            <a:ext cx="1857388" cy="249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7" y="3143248"/>
            <a:ext cx="1352551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l="4213" t="8490" r="4167" b="24747"/>
          <a:stretch>
            <a:fillRect/>
          </a:stretch>
        </p:blipFill>
        <p:spPr bwMode="auto">
          <a:xfrm>
            <a:off x="5643573" y="1785928"/>
            <a:ext cx="2810401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1" y="3857628"/>
            <a:ext cx="1428751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00036" y="2857496"/>
            <a:ext cx="8465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Виртуальная выставка</a:t>
            </a:r>
            <a:endParaRPr lang="ru-RU" sz="5400" b="1" i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142852"/>
            <a:ext cx="5214975" cy="143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071803" y="357166"/>
            <a:ext cx="571504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Новосибирская  областная</a:t>
            </a:r>
          </a:p>
          <a:p>
            <a:pPr algn="ctr"/>
            <a:r>
              <a:rPr lang="ru-RU" sz="2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юношеская библиотека</a:t>
            </a:r>
            <a:endParaRPr lang="ru-RU" sz="28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482" name="Picture 2" descr="Картинк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575" y="-685800"/>
            <a:ext cx="1104900" cy="142875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5238750"/>
            <a:ext cx="2786083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857630"/>
            <a:ext cx="13811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72331" y="5214950"/>
            <a:ext cx="1428751" cy="1143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9" y="142852"/>
            <a:ext cx="8785223" cy="650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3786184" y="3500439"/>
            <a:ext cx="4929223" cy="6857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200" b="1" dirty="0" smtClean="0">
                <a:solidFill>
                  <a:srgbClr val="C00000"/>
                </a:solidFill>
              </a:rPr>
              <a:t>         </a:t>
            </a:r>
            <a:r>
              <a:rPr lang="ru-RU" sz="1400" b="1" dirty="0" err="1" smtClean="0">
                <a:solidFill>
                  <a:srgbClr val="C00000"/>
                </a:solidFill>
              </a:rPr>
              <a:t>Рейнгардт</a:t>
            </a:r>
            <a:r>
              <a:rPr lang="ru-RU" sz="1400" b="1" dirty="0" smtClean="0">
                <a:solidFill>
                  <a:srgbClr val="C00000"/>
                </a:solidFill>
              </a:rPr>
              <a:t> К. Поворот под Москвой / К. </a:t>
            </a:r>
            <a:r>
              <a:rPr lang="ru-RU" sz="1400" b="1" dirty="0" err="1" smtClean="0">
                <a:solidFill>
                  <a:srgbClr val="C00000"/>
                </a:solidFill>
              </a:rPr>
              <a:t>Рейнгард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;</a:t>
            </a:r>
            <a:r>
              <a:rPr lang="ru-RU" sz="1400" b="1" dirty="0" smtClean="0">
                <a:solidFill>
                  <a:srgbClr val="C00000"/>
                </a:solidFill>
              </a:rPr>
              <a:t>  пер. с нем. Г</a:t>
            </a:r>
            <a:r>
              <a:rPr lang="ru-RU" sz="1400" b="1" dirty="0" smtClean="0">
                <a:solidFill>
                  <a:srgbClr val="C00000"/>
                </a:solidFill>
              </a:rPr>
              <a:t>. М</a:t>
            </a:r>
            <a:r>
              <a:rPr lang="ru-RU" sz="1400" b="1" dirty="0" smtClean="0">
                <a:solidFill>
                  <a:srgbClr val="C00000"/>
                </a:solidFill>
              </a:rPr>
              <a:t>. Иваницкого. – М.: Вече , 2010. – 309 </a:t>
            </a:r>
            <a:r>
              <a:rPr lang="ru-RU" sz="1400" b="1" dirty="0" smtClean="0">
                <a:solidFill>
                  <a:srgbClr val="C00000"/>
                </a:solidFill>
              </a:rPr>
              <a:t> с</a:t>
            </a:r>
            <a:r>
              <a:rPr lang="ru-RU" sz="1400" b="1" dirty="0" smtClean="0">
                <a:solidFill>
                  <a:srgbClr val="C00000"/>
                </a:solidFill>
              </a:rPr>
              <a:t>.</a:t>
            </a:r>
            <a:endParaRPr lang="ru-RU" sz="1400" b="1" dirty="0"/>
          </a:p>
        </p:txBody>
      </p:sp>
      <p:pic>
        <p:nvPicPr>
          <p:cNvPr id="41986" name="Picture 2" descr="картинка">
            <a:hlinkClick r:id="rId2" tooltip="оригинальный размер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7" y="1071547"/>
            <a:ext cx="2652107" cy="3744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9" y="4857761"/>
            <a:ext cx="1857388" cy="148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7" y="4286259"/>
            <a:ext cx="1778284" cy="14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85855" y="5214950"/>
            <a:ext cx="1785951" cy="139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14946" y="4500570"/>
            <a:ext cx="1877631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143372" y="1285861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Книга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западногерманского историка посвящена анализу Московской битвы 1941 - 1942 годов. Она написана на основе обширного документального материала из военного архива ФРГ.  В книге показан провал гитлеровских планов "молниеносной войны" против СССР, крах гитлеровской стратегии в битве, развеявшей миф о непобедимости немецко-фашистского вермахта, оказавшей громадное воздействие на ход всей второй мировой войны.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7159" y="357169"/>
            <a:ext cx="771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C00000"/>
                </a:solidFill>
                <a:latin typeface="DS Eraser2" pitchFamily="66" charset="-52"/>
              </a:rPr>
              <a:t>Рейнгардт</a:t>
            </a:r>
            <a:r>
              <a:rPr lang="ru-RU" sz="2400" dirty="0" smtClean="0">
                <a:solidFill>
                  <a:srgbClr val="C00000"/>
                </a:solidFill>
                <a:latin typeface="DS Eraser2" pitchFamily="66" charset="-52"/>
              </a:rPr>
              <a:t> К. Поворот под Москвой</a:t>
            </a:r>
            <a:endParaRPr lang="ru-RU" sz="2400" dirty="0">
              <a:solidFill>
                <a:srgbClr val="C00000"/>
              </a:solidFill>
              <a:latin typeface="DS Eraser2" pitchFamily="66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4"/>
            <a:ext cx="8858312" cy="6528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 b="5618"/>
          <a:stretch>
            <a:fillRect/>
          </a:stretch>
        </p:blipFill>
        <p:spPr bwMode="auto">
          <a:xfrm>
            <a:off x="214283" y="142852"/>
            <a:ext cx="8715436" cy="65008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1"/>
            <a:ext cx="8858312" cy="650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142854"/>
            <a:ext cx="8786875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142852"/>
            <a:ext cx="8572560" cy="8572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DS Eraser2" pitchFamily="66" charset="-52"/>
              </a:rPr>
              <a:t>1С: Познавательная коллекция. Битва за Москву</a:t>
            </a:r>
            <a:endParaRPr lang="ru-RU" sz="2400" dirty="0">
              <a:solidFill>
                <a:srgbClr val="C00000"/>
              </a:solidFill>
              <a:latin typeface="DS Eraser2" pitchFamily="66" charset="-52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72004" y="2143116"/>
            <a:ext cx="4292241" cy="639762"/>
          </a:xfrm>
        </p:spPr>
        <p:txBody>
          <a:bodyPr>
            <a:noAutofit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pPr algn="just"/>
            <a:r>
              <a:rPr lang="ru-RU" sz="1200" dirty="0" smtClean="0">
                <a:solidFill>
                  <a:schemeClr val="tx1"/>
                </a:solidFill>
              </a:rPr>
              <a:t>	В основу электронного издания положены документальные материалы, которые отражают каждый день с 22 июня 1941 г. по 30 апреля 1942 г. Вы получаете возможность больше узнать о тех трудных днях и отдать дань памяти военному поколению. С помощью программы можно познакомиться со сводками </a:t>
            </a:r>
            <a:r>
              <a:rPr lang="ru-RU" sz="1200" dirty="0" err="1" smtClean="0">
                <a:solidFill>
                  <a:schemeClr val="tx1"/>
                </a:solidFill>
              </a:rPr>
              <a:t>Совинформбюро</a:t>
            </a:r>
            <a:r>
              <a:rPr lang="ru-RU" sz="1200" dirty="0" smtClean="0">
                <a:solidFill>
                  <a:schemeClr val="tx1"/>
                </a:solidFill>
              </a:rPr>
              <a:t>, с официальными документами (приказами и распоряжениями), с дневниками, воспоминаниями, письмами, фотографиями, кинохроникой и звуковыми материалами обеих воюющих сторон, с картами боевых действий.</a:t>
            </a:r>
          </a:p>
          <a:p>
            <a:pPr algn="just"/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rgbClr val="002060"/>
                </a:solidFill>
              </a:rPr>
              <a:t>Системные требования: </a:t>
            </a:r>
            <a:br>
              <a:rPr lang="ru-RU" sz="1000" dirty="0" smtClean="0">
                <a:solidFill>
                  <a:srgbClr val="002060"/>
                </a:solidFill>
              </a:rPr>
            </a:br>
            <a:r>
              <a:rPr lang="ru-RU" sz="1000" dirty="0" smtClean="0">
                <a:solidFill>
                  <a:srgbClr val="002060"/>
                </a:solidFill>
              </a:rPr>
              <a:t>операционная система </a:t>
            </a:r>
            <a:r>
              <a:rPr lang="ru-RU" sz="1000" dirty="0" err="1" smtClean="0">
                <a:solidFill>
                  <a:srgbClr val="002060"/>
                </a:solidFill>
              </a:rPr>
              <a:t>Windows</a:t>
            </a:r>
            <a:r>
              <a:rPr lang="ru-RU" sz="1000" dirty="0" smtClean="0">
                <a:solidFill>
                  <a:srgbClr val="002060"/>
                </a:solidFill>
              </a:rPr>
              <a:t> 95/98/2000/NT/</a:t>
            </a:r>
            <a:r>
              <a:rPr lang="ru-RU" sz="1000" dirty="0" err="1" smtClean="0">
                <a:solidFill>
                  <a:srgbClr val="002060"/>
                </a:solidFill>
              </a:rPr>
              <a:t>Me</a:t>
            </a:r>
            <a:r>
              <a:rPr lang="ru-RU" sz="1000" dirty="0" smtClean="0">
                <a:solidFill>
                  <a:srgbClr val="002060"/>
                </a:solidFill>
              </a:rPr>
              <a:t>/XP; </a:t>
            </a:r>
          </a:p>
          <a:p>
            <a:r>
              <a:rPr lang="ru-RU" sz="1000" dirty="0" err="1" smtClean="0">
                <a:solidFill>
                  <a:srgbClr val="002060"/>
                </a:solidFill>
              </a:rPr>
              <a:t>Pentium</a:t>
            </a:r>
            <a:r>
              <a:rPr lang="ru-RU" sz="1000" dirty="0" smtClean="0">
                <a:solidFill>
                  <a:srgbClr val="002060"/>
                </a:solidFill>
              </a:rPr>
              <a:t>; 32 Мб оперативной памяти; видеоадаптер SVGA, 1 </a:t>
            </a:r>
            <a:r>
              <a:rPr lang="ru-RU" sz="1000" dirty="0" err="1" smtClean="0">
                <a:solidFill>
                  <a:srgbClr val="002060"/>
                </a:solidFill>
              </a:rPr>
              <a:t>Mb</a:t>
            </a:r>
            <a:r>
              <a:rPr lang="ru-RU" sz="1000" dirty="0" smtClean="0">
                <a:solidFill>
                  <a:srgbClr val="002060"/>
                </a:solidFill>
              </a:rPr>
              <a:t>; CD-ROM; звуковая карта, наушники или внешние динамики; мышь. </a:t>
            </a:r>
          </a:p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44040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8270" y="5214950"/>
            <a:ext cx="1712007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4041" name="Picture 9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5" y="5214950"/>
            <a:ext cx="1714511" cy="128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0" name="Picture 2" descr="G:\вирт выст\картинки\73964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9748" y="5214950"/>
            <a:ext cx="1712005" cy="1285884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286216" y="4429132"/>
            <a:ext cx="48577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CYR"/>
                <a:ea typeface="Times New Roman" pitchFamily="18" charset="0"/>
                <a:cs typeface="Times New Roman" pitchFamily="18" charset="0"/>
              </a:rPr>
              <a:t>	Битва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CYR"/>
                <a:ea typeface="Times New Roman" pitchFamily="18" charset="0"/>
                <a:cs typeface="Times New Roman" pitchFamily="18" charset="0"/>
              </a:rPr>
              <a:t>за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CYR"/>
                <a:ea typeface="Times New Roman" pitchFamily="18" charset="0"/>
                <a:cs typeface="Times New Roman" pitchFamily="18" charset="0"/>
              </a:rPr>
              <a:t>Москву </a:t>
            </a:r>
            <a:r>
              <a:rPr lang="en-US" sz="1400" b="1" dirty="0" smtClean="0">
                <a:solidFill>
                  <a:srgbClr val="C00000"/>
                </a:solidFill>
                <a:latin typeface="Arial CYR"/>
                <a:ea typeface="Times New Roman" pitchFamily="18" charset="0"/>
                <a:cs typeface="Times New Roman" pitchFamily="18" charset="0"/>
              </a:rPr>
              <a:t>[</a:t>
            </a:r>
            <a:r>
              <a:rPr lang="ru-RU" sz="1400" b="1" dirty="0" smtClean="0">
                <a:solidFill>
                  <a:srgbClr val="C00000"/>
                </a:solidFill>
                <a:latin typeface="Arial CYR"/>
                <a:ea typeface="Times New Roman" pitchFamily="18" charset="0"/>
                <a:cs typeface="Times New Roman" pitchFamily="18" charset="0"/>
              </a:rPr>
              <a:t>Электронный ресурс</a:t>
            </a:r>
            <a:r>
              <a:rPr lang="en-US" sz="1400" b="1" dirty="0" smtClean="0">
                <a:solidFill>
                  <a:srgbClr val="C00000"/>
                </a:solidFill>
                <a:latin typeface="Arial CYR"/>
                <a:ea typeface="Times New Roman" pitchFamily="18" charset="0"/>
                <a:cs typeface="Times New Roman" pitchFamily="18" charset="0"/>
              </a:rPr>
              <a:t>]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CYR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CYR"/>
                <a:ea typeface="Times New Roman" pitchFamily="18" charset="0"/>
                <a:cs typeface="Times New Roman" pitchFamily="18" charset="0"/>
              </a:rPr>
              <a:t>- [б. м.] : Фирма "1С", 2005. - 1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CYR"/>
                <a:ea typeface="Times New Roman" pitchFamily="18" charset="0"/>
                <a:cs typeface="Times New Roman" pitchFamily="18" charset="0"/>
              </a:rPr>
              <a:t>эл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CYR"/>
                <a:ea typeface="Times New Roman" pitchFamily="18" charset="0"/>
                <a:cs typeface="Times New Roman" pitchFamily="18" charset="0"/>
              </a:rPr>
              <a:t>. опт. диск (CD-ROM).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CYR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CYR"/>
                <a:ea typeface="Times New Roman" pitchFamily="18" charset="0"/>
                <a:cs typeface="Times New Roman" pitchFamily="18" charset="0"/>
              </a:rPr>
              <a:t>Загл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CYR"/>
                <a:ea typeface="Times New Roman" pitchFamily="18" charset="0"/>
                <a:cs typeface="Times New Roman" pitchFamily="18" charset="0"/>
              </a:rPr>
              <a:t>. с этикетки диска.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5" y="1071546"/>
            <a:ext cx="3465275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9" y="116239"/>
            <a:ext cx="8143932" cy="66255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53"/>
            <a:ext cx="8286808" cy="66142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вирт выст\картинки\73964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396" y="57830"/>
            <a:ext cx="8737760" cy="66573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ега\Desktop\картинки\HZCAOPCASBXS7QCAVKLSP3CA24J0OKCACA1LM2CABI3IPNCAVMJJ4FCAPWK01ACAPTR4DSCAQ4LLF9CAY9AX3UCAWYR6VWCAT770QJCAC5OZR6CATH456OCA1PSOVJCA6OKLNUCAM7I35RCAF5CWP0CA13EY9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7" y="5572143"/>
            <a:ext cx="1571636" cy="842963"/>
          </a:xfrm>
          <a:prstGeom prst="rect">
            <a:avLst/>
          </a:prstGeom>
          <a:noFill/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5431">
            <a:off x="4258373" y="301707"/>
            <a:ext cx="4528835" cy="3354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37912">
            <a:off x="440369" y="2852671"/>
            <a:ext cx="5009139" cy="333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Битва под Москвой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21449226">
            <a:off x="195245" y="214832"/>
            <a:ext cx="3337336" cy="2463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Комбат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9" y="3429001"/>
            <a:ext cx="3214711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 rot="20974865">
            <a:off x="806067" y="1714489"/>
            <a:ext cx="7691465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laze" pitchFamily="2" charset="0"/>
              </a:rPr>
              <a:t>«…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laze" pitchFamily="2" charset="0"/>
              </a:rPr>
              <a:t>ЗДЕСЬ ЗА МОСКВУ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laze" pitchFamily="2" charset="0"/>
              </a:rPr>
              <a:t> БЫЛ БОЙ КОГДА-ТО…»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laz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5"/>
            <a:ext cx="2286016" cy="362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4" y="5072077"/>
            <a:ext cx="1767741" cy="142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8" y="5079931"/>
            <a:ext cx="1785951" cy="142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1" y="5072076"/>
            <a:ext cx="187631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29323" y="5072075"/>
            <a:ext cx="1773856" cy="142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214285" y="285731"/>
            <a:ext cx="8929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DS Eraser2" pitchFamily="66" charset="-52"/>
                <a:ea typeface="Times New Roman" pitchFamily="18" charset="0"/>
                <a:cs typeface="Times New Roman" pitchFamily="18" charset="0"/>
              </a:rPr>
              <a:t>Шерстнев</a:t>
            </a:r>
            <a:r>
              <a:rPr lang="ru-RU" sz="2400" b="1" dirty="0" smtClean="0">
                <a:solidFill>
                  <a:srgbClr val="C00000"/>
                </a:solidFill>
                <a:latin typeface="DS Eraser2" pitchFamily="66" charset="-52"/>
                <a:ea typeface="Times New Roman" pitchFamily="18" charset="0"/>
                <a:cs typeface="Times New Roman" pitchFamily="18" charset="0"/>
              </a:rPr>
              <a:t> В. Д. Трагедия сорок первого : документы и размышления</a:t>
            </a:r>
            <a:endParaRPr lang="ru-RU" sz="2400" dirty="0">
              <a:solidFill>
                <a:srgbClr val="C00000"/>
              </a:solidFill>
              <a:latin typeface="DS Eraser2" pitchFamily="66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14746" y="3857631"/>
            <a:ext cx="50006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solidFill>
                  <a:srgbClr val="C00000"/>
                </a:solidFill>
                <a:latin typeface="Arial CYR"/>
                <a:ea typeface="Times New Roman" pitchFamily="18" charset="0"/>
                <a:cs typeface="Times New Roman" pitchFamily="18" charset="0"/>
              </a:rPr>
              <a:t>Шерстнев</a:t>
            </a:r>
            <a:r>
              <a:rPr lang="ru-RU" sz="1400" b="1" dirty="0" smtClean="0">
                <a:solidFill>
                  <a:srgbClr val="C00000"/>
                </a:solidFill>
                <a:latin typeface="Arial CYR"/>
                <a:ea typeface="Times New Roman" pitchFamily="18" charset="0"/>
                <a:cs typeface="Times New Roman" pitchFamily="18" charset="0"/>
              </a:rPr>
              <a:t> В. Д. Трагедия сорок первого : документы и размышления / В. Д. </a:t>
            </a:r>
            <a:r>
              <a:rPr lang="ru-RU" sz="1400" b="1" dirty="0" err="1" smtClean="0">
                <a:solidFill>
                  <a:srgbClr val="C00000"/>
                </a:solidFill>
                <a:latin typeface="Arial CYR"/>
                <a:ea typeface="Times New Roman" pitchFamily="18" charset="0"/>
                <a:cs typeface="Times New Roman" pitchFamily="18" charset="0"/>
              </a:rPr>
              <a:t>Шертнев</a:t>
            </a:r>
            <a:r>
              <a:rPr lang="ru-RU" sz="1400" b="1" dirty="0" smtClean="0">
                <a:solidFill>
                  <a:srgbClr val="C00000"/>
                </a:solidFill>
                <a:latin typeface="Arial CYR"/>
                <a:ea typeface="Times New Roman" pitchFamily="18" charset="0"/>
                <a:cs typeface="Times New Roman" pitchFamily="18" charset="0"/>
              </a:rPr>
              <a:t>. – Смоленск : </a:t>
            </a:r>
            <a:r>
              <a:rPr lang="ru-RU" sz="1400" b="1" dirty="0" err="1" smtClean="0">
                <a:solidFill>
                  <a:srgbClr val="C00000"/>
                </a:solidFill>
                <a:latin typeface="Arial CYR"/>
                <a:ea typeface="Times New Roman" pitchFamily="18" charset="0"/>
                <a:cs typeface="Times New Roman" pitchFamily="18" charset="0"/>
              </a:rPr>
              <a:t>Русич</a:t>
            </a:r>
            <a:r>
              <a:rPr lang="ru-RU" sz="1400" b="1" dirty="0" smtClean="0">
                <a:solidFill>
                  <a:srgbClr val="C00000"/>
                </a:solidFill>
                <a:latin typeface="Arial CYR"/>
                <a:ea typeface="Times New Roman" pitchFamily="18" charset="0"/>
                <a:cs typeface="Times New Roman" pitchFamily="18" charset="0"/>
              </a:rPr>
              <a:t>, 2005. - 528 с. : ил. – </a:t>
            </a:r>
            <a:r>
              <a:rPr lang="ru-RU" sz="1400" b="1" dirty="0" smtClean="0">
                <a:solidFill>
                  <a:srgbClr val="C00000"/>
                </a:solidFill>
                <a:latin typeface="Arial CYR"/>
                <a:ea typeface="Times New Roman" pitchFamily="18" charset="0"/>
                <a:cs typeface="Times New Roman" pitchFamily="18" charset="0"/>
              </a:rPr>
              <a:t>(Мир </a:t>
            </a:r>
            <a:r>
              <a:rPr lang="ru-RU" sz="1400" b="1" dirty="0" smtClean="0">
                <a:solidFill>
                  <a:srgbClr val="C00000"/>
                </a:solidFill>
                <a:latin typeface="Arial CYR"/>
                <a:ea typeface="Times New Roman" pitchFamily="18" charset="0"/>
                <a:cs typeface="Times New Roman" pitchFamily="18" charset="0"/>
              </a:rPr>
              <a:t>в войнах).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71935" y="1285863"/>
            <a:ext cx="4572000" cy="23314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	Трагическое начало Великой Отечественной войны до сих пор продолжает волновать историков. Как могло случиться такое? Почему Красная Армия, располагая значительными силами, все же потерпела поражение в приграничных сражениях 1941? Автор пытается найти ответы на эти вопросы, анализируя документы Генерального штаба, оперативные сводки и донесения, многие из которых публикуются впервые для широкого читателя.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50" y="142853"/>
            <a:ext cx="7858180" cy="65736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8" y="142854"/>
            <a:ext cx="8429684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1" y="142852"/>
            <a:ext cx="8786875" cy="65901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9" y="214291"/>
            <a:ext cx="8785223" cy="65008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5" y="285728"/>
            <a:ext cx="8358247" cy="63976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DS Eraser2" pitchFamily="66" charset="-52"/>
              </a:rPr>
              <a:t>Обрыньба Николай. Судьба ополченца</a:t>
            </a:r>
            <a:endParaRPr lang="ru-RU" sz="2400" dirty="0">
              <a:solidFill>
                <a:srgbClr val="C00000"/>
              </a:solidFill>
              <a:latin typeface="DS Eraser2" pitchFamily="66" charset="-52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357689" y="3429003"/>
            <a:ext cx="4071967" cy="305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5" y="1214422"/>
            <a:ext cx="2391779" cy="3727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51" y="5214950"/>
            <a:ext cx="1857388" cy="143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3" y="5214951"/>
            <a:ext cx="1786991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4214811" y="92867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Судьба московского ополчения - одна из трагических страниц, связанных с 1941 годом. Перед вами книга одного из тех немногих, кто смог вернуться домой, пройдя отчаяние и апатию окружения под Вязьмой осенью 41-го, ужасы немецких лагерей военнопленных, напряжение побега и тяжесть партизанской жизни. Из целого ряда мемуаров о войне эта книга выделяется яркими описаниями событий и людей, с которыми приходилось сталкиваться автору.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4812" y="2643185"/>
            <a:ext cx="4429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solidFill>
                  <a:srgbClr val="C00000"/>
                </a:solidFill>
              </a:rPr>
              <a:t>Обрыньба</a:t>
            </a:r>
            <a:r>
              <a:rPr lang="ru-RU" sz="1400" b="1" dirty="0" smtClean="0">
                <a:solidFill>
                  <a:srgbClr val="C00000"/>
                </a:solidFill>
              </a:rPr>
              <a:t> Н. </a:t>
            </a:r>
            <a:r>
              <a:rPr lang="ru-RU" sz="1400" b="1" dirty="0" smtClean="0">
                <a:solidFill>
                  <a:srgbClr val="C00000"/>
                </a:solidFill>
              </a:rPr>
              <a:t>Судьба ополченца / Н. Обрыньба. – М. : ЭКСМО, 2005. - 608 с.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09" y="142853"/>
            <a:ext cx="7929619" cy="65462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5" y="130268"/>
            <a:ext cx="8072495" cy="65848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а 3 из 586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7" y="1071546"/>
            <a:ext cx="242887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714744" y="1000109"/>
            <a:ext cx="5143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Автор этой книги — известный писатель, лауреат Государственных премий СССР и России, Сергей Петрович Алексеев — участник Великой Отечественной войны, и каждый его рассказ — ещё один штрих войны, ещё одна боль о погибших друзьях, ещё один поклон победителям.  В главе «Конец Тайфуна» автор рассказывает о тех героических днях, когда решалась судьба столицы, о подвигах и героизме участников освобождения Москвы.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9" y="5143515"/>
            <a:ext cx="928695" cy="150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3" y="5143513"/>
            <a:ext cx="928695" cy="151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7" y="5143515"/>
            <a:ext cx="2071703" cy="153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72333" y="3560758"/>
            <a:ext cx="1785951" cy="150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5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500" y="3571879"/>
            <a:ext cx="1928825" cy="150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214282" y="428604"/>
            <a:ext cx="6143668" cy="63976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S Eraser2" pitchFamily="66" charset="-52"/>
              </a:rPr>
              <a:t>Алексеев С. От Москвы до Берлина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S Eraser2" pitchFamily="66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29189" y="2714623"/>
            <a:ext cx="61148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>
              <a:buClr>
                <a:schemeClr val="accent1"/>
              </a:buClr>
              <a:buSzPct val="70000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Алексеев С. От Москвы до Берлина : рассказы о Великой Отечественной войне / С. Алексеев. – М.: Пушкинская библиотека : </a:t>
            </a:r>
            <a:r>
              <a:rPr lang="ru-RU" sz="1400" b="1" dirty="0" err="1" smtClean="0">
                <a:solidFill>
                  <a:srgbClr val="C00000"/>
                </a:solidFill>
              </a:rPr>
              <a:t>Аст</a:t>
            </a:r>
            <a:r>
              <a:rPr lang="ru-RU" sz="1400" b="1" dirty="0" smtClean="0">
                <a:solidFill>
                  <a:srgbClr val="C00000"/>
                </a:solidFill>
              </a:rPr>
              <a:t> : </a:t>
            </a:r>
            <a:r>
              <a:rPr lang="ru-RU" sz="1400" b="1" dirty="0" err="1" smtClean="0">
                <a:solidFill>
                  <a:srgbClr val="C00000"/>
                </a:solidFill>
              </a:rPr>
              <a:t>Астрель</a:t>
            </a:r>
            <a:r>
              <a:rPr lang="ru-RU" sz="1400" b="1" dirty="0" smtClean="0">
                <a:solidFill>
                  <a:srgbClr val="C00000"/>
                </a:solidFill>
              </a:rPr>
              <a:t>, 2005. – 416 </a:t>
            </a:r>
            <a:r>
              <a:rPr lang="ru-RU" sz="1400" b="1" dirty="0" smtClean="0">
                <a:solidFill>
                  <a:srgbClr val="C00000"/>
                </a:solidFill>
              </a:rPr>
              <a:t> с</a:t>
            </a:r>
            <a:r>
              <a:rPr lang="ru-RU" sz="1400" b="1" dirty="0" smtClean="0">
                <a:solidFill>
                  <a:srgbClr val="C00000"/>
                </a:solidFill>
              </a:rPr>
              <a:t>. –(Внеклассной чтение).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00" y="142852"/>
            <a:ext cx="4051385" cy="65516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5" y="142854"/>
            <a:ext cx="3997775" cy="6572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143375" y="428604"/>
            <a:ext cx="4714908" cy="501675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4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"Мы не дрогнем в бою</a:t>
            </a:r>
            <a:b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За столицу свою.</a:t>
            </a:r>
            <a:b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Нам родная Москва дорога.</a:t>
            </a:r>
            <a:b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Нерушимой стеной,</a:t>
            </a:r>
            <a:b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Обороной стальной</a:t>
            </a:r>
            <a:b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Остановим,</a:t>
            </a:r>
            <a:b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Отбросим врага."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2540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              А. Сурков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 descr="http://schools.keldysh.ru/school1413/histori/Krusch/ekzam/00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357166"/>
            <a:ext cx="3643339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4" y="142854"/>
            <a:ext cx="8779803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3"/>
            <a:ext cx="8858312" cy="66333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3"/>
            <a:ext cx="8858312" cy="65998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3" y="285728"/>
            <a:ext cx="8643999" cy="63976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DS Eraser2" pitchFamily="66" charset="-52"/>
              </a:rPr>
              <a:t>Романов А. Хроника налетов немецкой авиации на Москву</a:t>
            </a:r>
            <a:endParaRPr lang="ru-RU" sz="2400" dirty="0">
              <a:solidFill>
                <a:srgbClr val="C00000"/>
              </a:solidFill>
              <a:latin typeface="DS Eraser2" pitchFamily="66" charset="-52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429128" y="1214422"/>
            <a:ext cx="4292241" cy="1592288"/>
          </a:xfrm>
        </p:spPr>
        <p:txBody>
          <a:bodyPr>
            <a:noAutofit/>
          </a:bodyPr>
          <a:lstStyle/>
          <a:p>
            <a:r>
              <a:rPr lang="ru-RU" sz="1200" dirty="0" smtClean="0">
                <a:solidFill>
                  <a:schemeClr val="tx1"/>
                </a:solidFill>
              </a:rPr>
              <a:t>	</a:t>
            </a:r>
            <a:r>
              <a:rPr lang="ru-RU" sz="1200" b="1" dirty="0" smtClean="0">
                <a:solidFill>
                  <a:schemeClr val="tx1"/>
                </a:solidFill>
              </a:rPr>
              <a:t>В </a:t>
            </a:r>
            <a:r>
              <a:rPr lang="ru-RU" sz="1200" b="1" dirty="0" smtClean="0">
                <a:solidFill>
                  <a:schemeClr val="tx1"/>
                </a:solidFill>
              </a:rPr>
              <a:t>немецких авиационных планах Москва фигурировала как»объект 10», что, видимо, было связано с очередностью воздушных налетов. Как встретили Москва и москвичи беду, «упавшую с неба»? Как оборонялась Москва от фашистских воздушных налетов?</a:t>
            </a:r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11" name="Picture 6">
            <a:hlinkClick r:id="rId2" action="ppaction://hlinksldjump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4786323"/>
            <a:ext cx="130705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157" y="1071545"/>
            <a:ext cx="2214579" cy="303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786322"/>
            <a:ext cx="130877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57359" y="4786323"/>
            <a:ext cx="121444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Текст 3"/>
          <p:cNvSpPr txBox="1">
            <a:spLocks/>
          </p:cNvSpPr>
          <p:nvPr/>
        </p:nvSpPr>
        <p:spPr>
          <a:xfrm>
            <a:off x="4429128" y="3357564"/>
            <a:ext cx="4292241" cy="102078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Романов А. Хроника налетов немецкой авиации на Москву / А. Романов //История. – 2011. - № 11. – С. </a:t>
            </a: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22-28.</a:t>
            </a:r>
            <a:endParaRPr kumimoji="0" lang="ru-RU" sz="1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3109" y="1413234"/>
            <a:ext cx="1928827" cy="3102559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3438" y="4786322"/>
            <a:ext cx="1318491" cy="185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142854"/>
            <a:ext cx="4500595" cy="65258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Job\Рабочий стол\Новая папка\Изображение4123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 t="4274"/>
          <a:stretch>
            <a:fillRect/>
          </a:stretch>
        </p:blipFill>
        <p:spPr bwMode="auto">
          <a:xfrm>
            <a:off x="1928794" y="142852"/>
            <a:ext cx="4929222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r="6364"/>
          <a:stretch>
            <a:fillRect/>
          </a:stretch>
        </p:blipFill>
        <p:spPr bwMode="auto">
          <a:xfrm>
            <a:off x="1857357" y="142852"/>
            <a:ext cx="5000659" cy="65722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Job\Рабочий стол\Новая папка\Изображениело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42852"/>
            <a:ext cx="4857784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Job\Рабочий стол\Новая папка\1лд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42852"/>
            <a:ext cx="4972059" cy="65949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5" y="5000639"/>
            <a:ext cx="1195739" cy="167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4" y="5000637"/>
            <a:ext cx="118051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1" y="5000637"/>
            <a:ext cx="119372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500063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1400" cap="all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Телегин К.Ф. Парад вопреки всему / К.Ф. Телегин //История. – 2011. - № 11. – С. </a:t>
            </a:r>
            <a:r>
              <a:rPr lang="ru-RU" sz="1400" cap="all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29-31.</a:t>
            </a:r>
            <a:endParaRPr lang="ru-RU" sz="1400" cap="all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7" y="285731"/>
            <a:ext cx="814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smtClean="0">
                <a:solidFill>
                  <a:srgbClr val="C00000"/>
                </a:solidFill>
                <a:latin typeface="DS Eraser2" pitchFamily="66" charset="-52"/>
              </a:rPr>
              <a:t>Телегин К.Ф.  Парад вопреки всему</a:t>
            </a:r>
            <a:endParaRPr lang="ru-RU" sz="2400" b="1" dirty="0">
              <a:solidFill>
                <a:srgbClr val="C00000"/>
              </a:solidFill>
              <a:latin typeface="DS Eraser2" pitchFamily="66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869" y="785797"/>
            <a:ext cx="5300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cap="all" dirty="0" smtClean="0"/>
              <a:t>	Фрагмент </a:t>
            </a:r>
            <a:r>
              <a:rPr lang="ru-RU" sz="1200" b="1" cap="all" dirty="0" smtClean="0"/>
              <a:t>из книги «Войны несчитанные версты»  содержит воспоминания члена военного совета МВО К.Ф. Телегина о подготовке и проведении 7 ноября 1941 года военного парада на Красной площади.</a:t>
            </a:r>
            <a:endParaRPr lang="ru-RU" sz="12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61" y="1000108"/>
            <a:ext cx="2662147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30962">
            <a:off x="4450553" y="1760932"/>
            <a:ext cx="3608923" cy="28878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5" y="1857366"/>
            <a:ext cx="6374687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00033" y="357168"/>
            <a:ext cx="7643867" cy="17543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	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5 декабря – День воинской славы России. Именно в этот день в 1941 году началась операция контрнаступления советских войск под Москвой. В сражениях под Москвой был окончательно похоронен гитлеровский план молниеносной войны и развенчана легенда о непобедимости немецко-фашистской армии. Этот день положил начало коренному повороту в ходе Великой Отечественной войны.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Job\Рабочий стол\Новая папка\1лджжэж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42852"/>
            <a:ext cx="4683131" cy="65517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Job\Рабочий стол\Новая папка\1лджжэжэ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142852"/>
            <a:ext cx="4718057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Job\Рабочий стол\Новая папка\1лджжэжэ87д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42852"/>
            <a:ext cx="4786346" cy="65785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928671"/>
            <a:ext cx="2405435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9" y="4500570"/>
            <a:ext cx="1285884" cy="187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3" y="4714885"/>
            <a:ext cx="1285884" cy="193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71" y="4429132"/>
            <a:ext cx="13766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3857623" y="1357301"/>
            <a:ext cx="5000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Викторина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посвященная 70-летию битвы под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Москвой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с подробными комментариями для учащихся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9-10–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классов.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6250" y="3000374"/>
            <a:ext cx="4714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Карнизова Н.В. За столицу свою! / Н.В. Карнизова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// Читаем, учимся, играем. – 2011. - № 6. </a:t>
            </a:r>
            <a:r>
              <a:rPr lang="ru-RU" sz="1400" b="1" dirty="0" smtClean="0">
                <a:solidFill>
                  <a:srgbClr val="C00000"/>
                </a:solidFill>
              </a:rPr>
              <a:t>– С</a:t>
            </a:r>
            <a:r>
              <a:rPr lang="ru-RU" sz="1400" b="1" dirty="0" smtClean="0">
                <a:solidFill>
                  <a:srgbClr val="C00000"/>
                </a:solidFill>
              </a:rPr>
              <a:t>. 32-39.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2911" y="285731"/>
            <a:ext cx="7277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DS Eraser2" pitchFamily="66" charset="-52"/>
              </a:rPr>
              <a:t>Карнизова Н.В. За столицу свою!</a:t>
            </a:r>
            <a:endParaRPr lang="ru-RU" sz="2400" b="1" dirty="0">
              <a:solidFill>
                <a:srgbClr val="C00000"/>
              </a:solidFill>
              <a:latin typeface="DS Eraser2" pitchFamily="66" charset="-52"/>
            </a:endParaRPr>
          </a:p>
        </p:txBody>
      </p:sp>
      <p:pic>
        <p:nvPicPr>
          <p:cNvPr id="69633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3" y="4714886"/>
            <a:ext cx="1357323" cy="199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Job\Рабочий стол\Новая папка\Изображениедлъ32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 l="1622" r="1081"/>
          <a:stretch>
            <a:fillRect/>
          </a:stretch>
        </p:blipFill>
        <p:spPr bwMode="auto">
          <a:xfrm>
            <a:off x="142844" y="142852"/>
            <a:ext cx="4286280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Documents and Settings\Job\Рабочий стол\Новая папка\Изображение457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 l="3107" b="992"/>
          <a:stretch>
            <a:fillRect/>
          </a:stretch>
        </p:blipFill>
        <p:spPr bwMode="auto">
          <a:xfrm>
            <a:off x="4572000" y="142853"/>
            <a:ext cx="4456119" cy="65722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7" y="142854"/>
            <a:ext cx="4213221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5" y="142854"/>
            <a:ext cx="4498975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7" y="1142987"/>
            <a:ext cx="3286147" cy="452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90" y="4357696"/>
            <a:ext cx="159375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5" y="4357696"/>
            <a:ext cx="150019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428599" y="357169"/>
            <a:ext cx="728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DS Eraser2" pitchFamily="66" charset="-52"/>
              </a:rPr>
              <a:t>Докучаев А. Василий Клочков</a:t>
            </a:r>
            <a:endParaRPr lang="ru-RU" sz="2400" b="1" dirty="0">
              <a:solidFill>
                <a:srgbClr val="C00000"/>
              </a:solidFill>
              <a:latin typeface="DS Eraser2" pitchFamily="66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6249" y="3500438"/>
            <a:ext cx="38912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Докучаев А. Василий Клочков / А. Докучаев 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//Патриот Отечества. – 2011. - № 5. – С. 34-35.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43373" y="1000107"/>
            <a:ext cx="45005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Подвиг 28-ми героев-панфиловцев, проявленный 16 ноября 1941 года у разъезда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Дубосеково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, олицетворяет стойкость и мужество  всех бойцов и командиров знаменитой 316-й (8-й гвардейской) стрелковой дивизии генерала И.В. Панфилова. А беспримерную отвагу самих 28-ми воинов-героев – имя младшего политрука Василия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Клочкова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. 100-летию героя посвящена статья А. Докучаева. Она повествует о жизненном пути и героизме Василия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Клочкова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3" y="142854"/>
            <a:ext cx="4832671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42852"/>
            <a:ext cx="5143536" cy="65628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5" y="357166"/>
            <a:ext cx="8786873" cy="63976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DS Eraser2" pitchFamily="66" charset="-52"/>
              </a:rPr>
              <a:t>Миренков А.И. Военно-экономический фактор в Битве под Москвой</a:t>
            </a:r>
            <a:endParaRPr lang="ru-RU" sz="2400" dirty="0">
              <a:solidFill>
                <a:srgbClr val="C00000"/>
              </a:solidFill>
              <a:latin typeface="DS Eraser2" pitchFamily="66" charset="-52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43374" y="1214422"/>
            <a:ext cx="4143404" cy="150019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	</a:t>
            </a:r>
            <a:r>
              <a:rPr lang="ru-RU" sz="1600" b="1" dirty="0" smtClean="0">
                <a:solidFill>
                  <a:schemeClr val="tx1"/>
                </a:solidFill>
              </a:rPr>
              <a:t>Представленный в данной статье материал позволяет представить и глубже осознать военно-экономические аспекты величайшей в истории Великой отечественной войны битвы. В ней Освещены такие вопросы,  как обеспеченность войск боеприпасами, продовольствием, </a:t>
            </a:r>
            <a:r>
              <a:rPr lang="ru-RU" sz="1600" b="1" dirty="0" err="1" smtClean="0">
                <a:solidFill>
                  <a:schemeClr val="tx1"/>
                </a:solidFill>
              </a:rPr>
              <a:t>фуражем</a:t>
            </a:r>
            <a:r>
              <a:rPr lang="ru-RU" sz="1600" b="1" dirty="0" smtClean="0">
                <a:solidFill>
                  <a:schemeClr val="tx1"/>
                </a:solidFill>
              </a:rPr>
              <a:t>, Горючим. Рассказывается  О работе медицинских служб фронтов, о работе оборонной промышленности, железнодорожного транспорта.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7" y="1262605"/>
            <a:ext cx="2786081" cy="3985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>
            <a:hlinkClick r:id="rId3" action="ppaction://hlinksldjump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4" y="4643447"/>
            <a:ext cx="1214447" cy="192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2" y="4643446"/>
            <a:ext cx="1285163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 l="4545"/>
          <a:stretch>
            <a:fillRect/>
          </a:stretch>
        </p:blipFill>
        <p:spPr bwMode="auto">
          <a:xfrm>
            <a:off x="6286514" y="4643446"/>
            <a:ext cx="129629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29191" y="4643446"/>
            <a:ext cx="127051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4286248" y="3214686"/>
            <a:ext cx="4576310" cy="63976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1400" b="0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Миренков А. И. Военно-экономический фактор в Битве под Москвой / А. И. Миренков // Военно-исторический журнал. – 2006. - № 5. – С. </a:t>
            </a:r>
            <a:r>
              <a:rPr kumimoji="0" lang="ru-RU" sz="1400" b="0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8-14</a:t>
            </a:r>
            <a:r>
              <a:rPr kumimoji="0" lang="ru-RU" sz="1400" b="0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1400" b="0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ultimedia.mil.ru/images/military/military/photo/kn_msk_1247-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97215">
            <a:off x="4649688" y="3611044"/>
            <a:ext cx="3939117" cy="28228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http://multimedia.mil.ru/images/military/military/photo/kn_msk_1397-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332950">
            <a:off x="285723" y="3000372"/>
            <a:ext cx="3881460" cy="35718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://multimedia.mil.ru/images/military/military/photo/kn_msk_1176-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5" y="142852"/>
            <a:ext cx="4214843" cy="28575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://encyclopedia.mil.ru/files/morf/kn_msk_1021-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20755210">
            <a:off x="5125917" y="481900"/>
            <a:ext cx="3107011" cy="25883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 rot="10329327" flipV="1">
            <a:off x="82473" y="2596259"/>
            <a:ext cx="8858280" cy="1815882"/>
          </a:xfrm>
          <a:prstGeom prst="rect">
            <a:avLst/>
          </a:prstGeom>
          <a:ln>
            <a:solidFill>
              <a:schemeClr val="accent5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"Подступы к Москве должны стать и будут могилой для немецких полчищ! Ни шагу назад - таков приказ Родины. Истребим фашистских разбойников, всех до одного! Не дадим им житья на нашей земле".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1600" b="1" i="1" dirty="0" smtClean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ИЗ ВОЗЗВАНИЯ ВОЕННОГО СОВЕТА ЗАПАДНОГО ФРОНТА </a:t>
            </a:r>
            <a:endParaRPr lang="ru-RU" sz="16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42853"/>
            <a:ext cx="4929222" cy="65876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Job\Рабочий стол\Новая папка\1лджжэжэ87джо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0"/>
            <a:ext cx="464347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Job\Рабочий стол\Новая папка\1лджжэжэ87джоэ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"/>
            <a:ext cx="464347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Job\Рабочий стол\Новая папка\1лджжэжэ87джоэю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0"/>
            <a:ext cx="4587988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8" y="571480"/>
            <a:ext cx="4538635" cy="2643206"/>
          </a:xfrm>
        </p:spPr>
        <p:txBody>
          <a:bodyPr>
            <a:normAutofit/>
          </a:bodyPr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Часто итог оборонительного сражения за Москву называют чудом. Однако у этого «чуда» были вполне простые и очевидные причины. </a:t>
            </a:r>
            <a:b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Советскому командованию удалось предвидеть неблагоприятное развитие событий и заложить формирование новых соединений вопреки предвоенному мобилизационному плану.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endParaRPr lang="ru-RU" sz="1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4" y="428604"/>
            <a:ext cx="8715435" cy="63976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DS Eraser2" pitchFamily="66" charset="-52"/>
              </a:rPr>
              <a:t>Исаев А. МОСКОВСКОЕ «ЧУДО»</a:t>
            </a:r>
            <a:endParaRPr lang="ru-RU" sz="2400" dirty="0" smtClean="0">
              <a:solidFill>
                <a:srgbClr val="C00000"/>
              </a:solidFill>
              <a:latin typeface="DS Eraser2" pitchFamily="66" charset="-52"/>
            </a:endParaRP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000498" y="3429000"/>
            <a:ext cx="4429154" cy="639762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Исаев А. Московское «чудо» / А. Исаев //Солдаты России. – 2010. - № 11-12. – С. 70-77.</a:t>
            </a:r>
          </a:p>
          <a:p>
            <a:endParaRPr lang="ru-RU" sz="1200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9" y="1071547"/>
            <a:ext cx="2611263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6713" y="4929199"/>
            <a:ext cx="1214447" cy="166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9" y="4929199"/>
            <a:ext cx="1214447" cy="16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6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4944" y="4929198"/>
            <a:ext cx="116333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389" y="4929198"/>
            <a:ext cx="123908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14612" y="4929200"/>
            <a:ext cx="1143008" cy="165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Picture 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4" y="4929200"/>
            <a:ext cx="1201243" cy="164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" name="Picture 4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500170" y="4929200"/>
            <a:ext cx="1143007" cy="165124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Job\Рабочий стол\Новая папка\1лдюдж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 l="2876" r="2202" b="2083"/>
          <a:stretch>
            <a:fillRect/>
          </a:stretch>
        </p:blipFill>
        <p:spPr bwMode="auto">
          <a:xfrm>
            <a:off x="2214546" y="0"/>
            <a:ext cx="5072098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Job\Рабочий стол\Новая папка\1лдюджб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9" y="-5979"/>
            <a:ext cx="5143536" cy="68639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t="1093" r="3747" b="2730"/>
          <a:stretch>
            <a:fillRect/>
          </a:stretch>
        </p:blipFill>
        <p:spPr bwMode="auto">
          <a:xfrm>
            <a:off x="2285984" y="-1"/>
            <a:ext cx="4786346" cy="68580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Job\Рабочий стол\Новая папка\1лдюджбби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0791"/>
            <a:ext cx="4995871" cy="68272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Job\Рабочий стол\Новая папка\1лдюджббииит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0"/>
            <a:ext cx="5072098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428860" y="642921"/>
          <a:ext cx="6148706" cy="1902079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914526"/>
                <a:gridCol w="1600200"/>
                <a:gridCol w="1644015"/>
                <a:gridCol w="989965"/>
              </a:tblGrid>
              <a:tr h="579501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Силы и средства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Советские войска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Немецко-фашистские войска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Соотношение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8633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Личный состав, тыс. чел.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1100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1708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1:1,5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8633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Орудия и минометы, ед.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7652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13500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1:1,8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8130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Танки, ед.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774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1170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/>
                        <a:t>1:1,5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6860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Самолеты, ед.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1000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615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/>
                        <a:t>1,6:1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3"/>
            <a:ext cx="914400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Соотношение сил и средств на 5 декабря 1941 г.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ttp://multimedia.mil.ru/images/military/military/photo/kn_msk_1368-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7" y="2786061"/>
            <a:ext cx="5238751" cy="371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://upload.wikimedia.org/wikipedia/commons/thumb/1/1b/Bundesarchiv_Bild_183-B17220%2C_Sowjetunion%2C_Panzerangriff_bei_Istra.jpg/220px-Bundesarchiv_Bild_183-B17220%2C_Sowjetunion%2C_Panzerangriff_bei_Istra.jp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3" y="2000242"/>
            <a:ext cx="2098040" cy="306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-1"/>
            <a:ext cx="4857784" cy="68580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Job\Рабочий стол\Новая папка\1лдюджббииитют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0"/>
            <a:ext cx="5000659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 txBox="1">
            <a:spLocks/>
          </p:cNvSpPr>
          <p:nvPr/>
        </p:nvSpPr>
        <p:spPr>
          <a:xfrm>
            <a:off x="357160" y="5214952"/>
            <a:ext cx="3357587" cy="135732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Капусто Ю.Б. Последними дорогами генерала Ефремова: По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следам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вяземской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трагедии 1942 г. / Ю. Капусто. - М.: Политиздат, 1992. </a:t>
            </a:r>
            <a:r>
              <a:rPr lang="ru-RU" sz="1400" b="1" dirty="0" smtClean="0">
                <a:solidFill>
                  <a:srgbClr val="C00000"/>
                </a:solidFill>
              </a:rPr>
              <a:t>- 288 с.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857622" y="357166"/>
            <a:ext cx="4786348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+mj-lt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Трагедия 33-й армии все еще покрыта завесой мрачных тайн и недомолвок. Командарм М. Г. Ефремов не стал маршалом Победы, он погиб под Вязьмой в тяжелом 1942 году. Защитник Москвы, освободитель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Наро-Фоминска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Вереи и Боровска, сотен сел и деревень Московской, Калужской и Смоленской областей, он со своей армией дальше всех продвинулся на запад в ходе контрнаступления советских войск под Москвой, но, когда был окружен и возникла угроза плена, застрелился.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Художественно-документальная книга ветерана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33-й армии Юлии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Капусто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– о трагедии этой армии, о стойкости её командарма М.Г. Ефремова и его войск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42854"/>
            <a:ext cx="885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DS Eraser2" pitchFamily="66" charset="-52"/>
              </a:rPr>
              <a:t>Юлия Капусто </a:t>
            </a:r>
            <a:br>
              <a:rPr lang="ru-RU" sz="2400" dirty="0" smtClean="0">
                <a:solidFill>
                  <a:srgbClr val="C00000"/>
                </a:solidFill>
                <a:latin typeface="DS Eraser2" pitchFamily="66" charset="-52"/>
              </a:rPr>
            </a:br>
            <a:r>
              <a:rPr lang="ru-RU" sz="2400" dirty="0" smtClean="0">
                <a:solidFill>
                  <a:srgbClr val="C00000"/>
                </a:solidFill>
                <a:latin typeface="DS Eraser2" pitchFamily="66" charset="-52"/>
              </a:rPr>
              <a:t>Последними дорогами генерала Ефремова</a:t>
            </a:r>
            <a:endParaRPr lang="ru-RU" sz="2400" dirty="0">
              <a:solidFill>
                <a:srgbClr val="C00000"/>
              </a:solidFill>
              <a:latin typeface="DS Eraser2" pitchFamily="66" charset="-52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5" y="1142986"/>
            <a:ext cx="2214579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4643446"/>
            <a:ext cx="1835591" cy="155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643445"/>
            <a:ext cx="1857388" cy="157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7" y="214292"/>
            <a:ext cx="8865207" cy="64992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8" y="144465"/>
            <a:ext cx="8808865" cy="64992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71802" y="3500438"/>
            <a:ext cx="5500726" cy="1185858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	Роль </a:t>
            </a:r>
            <a:r>
              <a:rPr lang="ru-RU" sz="1400" b="1" dirty="0" smtClean="0">
                <a:solidFill>
                  <a:srgbClr val="C00000"/>
                </a:solidFill>
              </a:rPr>
              <a:t>сибирских воинских формирований в ходе и исходе основных сражений Великой Отечественной войны 1941-1945 годов / </a:t>
            </a:r>
            <a:r>
              <a:rPr lang="ru-RU" sz="1400" b="1" dirty="0" err="1" smtClean="0">
                <a:solidFill>
                  <a:srgbClr val="C00000"/>
                </a:solidFill>
              </a:rPr>
              <a:t>Адм</a:t>
            </a:r>
            <a:r>
              <a:rPr lang="ru-RU" sz="1400" b="1" dirty="0" smtClean="0">
                <a:solidFill>
                  <a:srgbClr val="C00000"/>
                </a:solidFill>
              </a:rPr>
              <a:t>. </a:t>
            </a:r>
            <a:r>
              <a:rPr lang="ru-RU" sz="1400" b="1" dirty="0" err="1" smtClean="0">
                <a:solidFill>
                  <a:srgbClr val="C00000"/>
                </a:solidFill>
              </a:rPr>
              <a:t>Новосиб</a:t>
            </a:r>
            <a:r>
              <a:rPr lang="ru-RU" sz="1400" b="1" dirty="0" smtClean="0">
                <a:solidFill>
                  <a:srgbClr val="C00000"/>
                </a:solidFill>
              </a:rPr>
              <a:t>. обл., Обл. ком. ветеранов войн и воен. службы; [</a:t>
            </a:r>
            <a:r>
              <a:rPr lang="ru-RU" sz="1400" b="1" dirty="0" err="1" smtClean="0">
                <a:solidFill>
                  <a:srgbClr val="C00000"/>
                </a:solidFill>
              </a:rPr>
              <a:t>Редкол</a:t>
            </a:r>
            <a:r>
              <a:rPr lang="ru-RU" sz="1400" b="1" dirty="0" smtClean="0">
                <a:solidFill>
                  <a:srgbClr val="C00000"/>
                </a:solidFill>
              </a:rPr>
              <a:t>.: Н. А. </a:t>
            </a:r>
            <a:r>
              <a:rPr lang="ru-RU" sz="1400" b="1" dirty="0" err="1" smtClean="0">
                <a:solidFill>
                  <a:srgbClr val="C00000"/>
                </a:solidFill>
              </a:rPr>
              <a:t>Титенко</a:t>
            </a:r>
            <a:r>
              <a:rPr lang="ru-RU" sz="1400" b="1" dirty="0" smtClean="0">
                <a:solidFill>
                  <a:srgbClr val="C00000"/>
                </a:solidFill>
              </a:rPr>
              <a:t> (рук.) и др</a:t>
            </a:r>
            <a:r>
              <a:rPr lang="ru-RU" sz="1400" b="1" dirty="0" smtClean="0">
                <a:solidFill>
                  <a:srgbClr val="C00000"/>
                </a:solidFill>
              </a:rPr>
              <a:t>.]. </a:t>
            </a:r>
            <a:r>
              <a:rPr lang="ru-RU" sz="1400" b="1" dirty="0" smtClean="0">
                <a:solidFill>
                  <a:srgbClr val="C00000"/>
                </a:solidFill>
              </a:rPr>
              <a:t>- Новосибирск: Новосибирское  кн. изд-во, 2000. – 143 с.: ил.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29191" y="121442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 smtClean="0"/>
              <a:t/>
            </a:r>
            <a:br>
              <a:rPr lang="ru-RU" sz="1200" b="1" dirty="0" smtClean="0"/>
            </a:br>
            <a:endParaRPr lang="ru-RU" sz="1200" dirty="0"/>
          </a:p>
        </p:txBody>
      </p:sp>
      <p:pic>
        <p:nvPicPr>
          <p:cNvPr id="11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4" y="4929199"/>
            <a:ext cx="218918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4929199"/>
            <a:ext cx="216165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3" y="4929200"/>
            <a:ext cx="909893" cy="15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7885" y="4929199"/>
            <a:ext cx="1068859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00895" y="4929199"/>
            <a:ext cx="1822399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21" y="1212093"/>
            <a:ext cx="2428891" cy="349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4283" y="214292"/>
            <a:ext cx="86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DS Eraser2" pitchFamily="66" charset="-52"/>
              </a:rPr>
              <a:t>Роль сибирских воинских формирований в ходе и исходе</a:t>
            </a:r>
            <a:r>
              <a:rPr lang="ru-RU" dirty="0" smtClean="0">
                <a:solidFill>
                  <a:srgbClr val="C00000"/>
                </a:solidFill>
                <a:latin typeface="DS Eraser2" pitchFamily="66" charset="-52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DS Eraser2" pitchFamily="66" charset="-52"/>
              </a:rPr>
            </a:br>
            <a:r>
              <a:rPr lang="ru-RU" i="1" dirty="0" smtClean="0">
                <a:solidFill>
                  <a:srgbClr val="C00000"/>
                </a:solidFill>
                <a:latin typeface="DS Eraser2" pitchFamily="66" charset="-52"/>
              </a:rPr>
              <a:t>основных сражений Великой Отечественной войны 1941-1945 годов 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1"/>
          </p:nvPr>
        </p:nvSpPr>
        <p:spPr>
          <a:xfrm>
            <a:off x="4071935" y="1428736"/>
            <a:ext cx="4357719" cy="2143140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материалах военно-патриотической конференции объективно 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полно оценивается роль сибирских дивизий, бригад, отдельных полков в ходе и исходе Великой Отечественной войны, а также в ходе отдельных фронтовых и армейских операций, даже отдельных боев в ходе обороны Москвы, Ленинграда, Сталинграда, на Курской дуге, при форсировании Днепра, освобождении Белоруссии, Прибалтики или при штурме Кенигсберга и Берлина.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6" y="142852"/>
            <a:ext cx="4357719" cy="65008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142854"/>
            <a:ext cx="8856259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214292"/>
            <a:ext cx="8715437" cy="64992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9" y="142854"/>
            <a:ext cx="4926675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4" y="1000108"/>
            <a:ext cx="2377457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2847" y="142855"/>
            <a:ext cx="6715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DS Eraser2" pitchFamily="66" charset="-52"/>
                <a:cs typeface="Times New Roman" pitchFamily="18" charset="0"/>
              </a:rPr>
              <a:t>Сульянов</a:t>
            </a:r>
            <a:r>
              <a:rPr lang="ru-RU" sz="2400" b="1" dirty="0" smtClean="0">
                <a:solidFill>
                  <a:srgbClr val="C00000"/>
                </a:solidFill>
                <a:latin typeface="DS Eraser2" pitchFamily="66" charset="-52"/>
                <a:cs typeface="Times New Roman" pitchFamily="18" charset="0"/>
              </a:rPr>
              <a:t> А. Маршал Жуков. Слава, забвение, бессмертие</a:t>
            </a:r>
            <a:endParaRPr lang="ru-RU" sz="2400" b="1" dirty="0">
              <a:solidFill>
                <a:srgbClr val="C00000"/>
              </a:solidFill>
              <a:latin typeface="DS Eraser2" pitchFamily="66" charset="-52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3373" y="928670"/>
            <a:ext cx="47863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Книга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белорусского писателя, члена Союза писателей СССР, генерал-майора А.К.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Сульянова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, о маршале Г.К. Жукове — не исторический очерк, где все уложено в строгие хронологические рамки. Это — книга-напоминание, книга-размышление не только о величайшем полководце XX века, но еще и о человеке, с трудной судьбой, со всеми присущими ему достоинствами и слабостями. Автор также рассказывает о своих встречах и беседах с людьми, хорошо знавшими Г. Жукова,— с маршалами К. Рокоссовским, С. Руденко и генерал-лейтенантом К. Телегиным. Даже если не все в этой книге покажется вам бесспорным, ее нужно прочитать, чтобы понять сердцем, какой ценой досталась нам победа в Великой Отечественной войне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93" y="5000636"/>
            <a:ext cx="1006503" cy="164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4357694"/>
            <a:ext cx="2143140" cy="168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3" y="4929198"/>
            <a:ext cx="207281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29586" y="4429132"/>
            <a:ext cx="1000132" cy="168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00430" y="3500441"/>
            <a:ext cx="50006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C00000"/>
              </a:solidFill>
            </a:endParaRPr>
          </a:p>
          <a:p>
            <a:pPr algn="just"/>
            <a:r>
              <a:rPr lang="ru-RU" sz="1400" b="1" dirty="0" err="1" smtClean="0">
                <a:solidFill>
                  <a:srgbClr val="C00000"/>
                </a:solidFill>
              </a:rPr>
              <a:t>Сульянов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А. Маршал Жуков. Слава, забвение, бессмертие / А. </a:t>
            </a:r>
            <a:r>
              <a:rPr lang="ru-RU" sz="1400" b="1" dirty="0" err="1" smtClean="0">
                <a:solidFill>
                  <a:srgbClr val="C00000"/>
                </a:solidFill>
              </a:rPr>
              <a:t>Сульянов</a:t>
            </a:r>
            <a:r>
              <a:rPr lang="ru-RU" sz="1400" b="1" dirty="0" smtClean="0">
                <a:solidFill>
                  <a:srgbClr val="C00000"/>
                </a:solidFill>
              </a:rPr>
              <a:t>. – Минск : </a:t>
            </a:r>
            <a:r>
              <a:rPr lang="ru-RU" sz="1400" b="1" dirty="0" err="1" smtClean="0">
                <a:solidFill>
                  <a:srgbClr val="C00000"/>
                </a:solidFill>
              </a:rPr>
              <a:t>Харвест</a:t>
            </a:r>
            <a:r>
              <a:rPr lang="ru-RU" sz="1400" b="1" dirty="0" smtClean="0">
                <a:solidFill>
                  <a:srgbClr val="C00000"/>
                </a:solidFill>
              </a:rPr>
              <a:t>, 2004. - 512 </a:t>
            </a:r>
            <a:r>
              <a:rPr lang="ru-RU" sz="1400" b="1" dirty="0" smtClean="0">
                <a:solidFill>
                  <a:srgbClr val="C00000"/>
                </a:solidFill>
              </a:rPr>
              <a:t> с</a:t>
            </a:r>
            <a:r>
              <a:rPr lang="ru-RU" sz="1400" b="1" dirty="0" smtClean="0">
                <a:solidFill>
                  <a:srgbClr val="C00000"/>
                </a:solidFill>
              </a:rPr>
              <a:t>.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214290"/>
            <a:ext cx="8715436" cy="64294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9" y="857232"/>
            <a:ext cx="2186999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297" y="4572008"/>
            <a:ext cx="1892312" cy="164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3" y="4572010"/>
            <a:ext cx="2015191" cy="16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2" y="4572009"/>
            <a:ext cx="197917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42" y="4572009"/>
            <a:ext cx="216102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285723" y="285728"/>
            <a:ext cx="548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DS Eraser2" pitchFamily="66" charset="-52"/>
              </a:rPr>
              <a:t>Пономаренко Л.Н. Я был пехотой на войне…</a:t>
            </a:r>
            <a:endParaRPr lang="ru-RU" b="1" dirty="0">
              <a:solidFill>
                <a:srgbClr val="C00000"/>
              </a:solidFill>
              <a:latin typeface="DS Eraser2" pitchFamily="66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4811" y="285749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Пономаренко Л.Н. Я был пехотой на войне…/Л.Н. Пономаренко. – Новосибирск: Новосибирское книжное издательство, 2005. – 140 </a:t>
            </a:r>
            <a:r>
              <a:rPr lang="ru-RU" sz="1400" b="1" dirty="0" smtClean="0">
                <a:solidFill>
                  <a:srgbClr val="C00000"/>
                </a:solidFill>
              </a:rPr>
              <a:t> с</a:t>
            </a:r>
            <a:r>
              <a:rPr lang="ru-RU" sz="1400" b="1" dirty="0" smtClean="0">
                <a:solidFill>
                  <a:srgbClr val="C00000"/>
                </a:solidFill>
              </a:rPr>
              <a:t>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43372" y="85723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Леонид Николаевич Пономаренко  - коренной сибиряк. Он участник битвы под Москвой. Звание Героя Советского Союза ему было присвоено за личное мужество и отвагу. Зажечь Вечный огонь у Мемориала славы воинам-сибирякам было поручено именно ему. Давно отгремели раскаты грозных военных лет,  но читая воспоминания Леонида Пономаренко о боевых действия под Москвой, вспоминаешь ратные подвиги наших освободителей.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142854"/>
            <a:ext cx="8913515" cy="65722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6" y="142854"/>
            <a:ext cx="8786873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4"/>
            <a:ext cx="8858312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4"/>
            <a:ext cx="8858312" cy="6572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7" y="714358"/>
            <a:ext cx="457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Когда в руинах тлели города,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Когда враги у стен Москвы стояли,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Сражались насмерть на передовой тогда,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Сибиряки. И слово верное сдержали.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Мы ротами окопы заполняли,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Для Вас назад ни шагу не могли,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За Ваше счастье смертью храбрых пали,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Нас помните! По нравам, по обычаям, любви.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ТИМОХИН С.Я.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генерал-лейтенант авиации запаса. 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http://memo24.ru/files/imagecache/teaser160/images/memorial/515117812f463116eeeaf7778357f855.jpg">
            <a:hlinkClick r:id="rId2" tooltip="&quot;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643314"/>
            <a:ext cx="2786083" cy="2500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786446" y="6357958"/>
            <a:ext cx="3251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Мемориал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славы воинам-сибирякам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3" y="714359"/>
            <a:ext cx="65008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Выражая глубокую благодарность всем участникам битвы за Москву, оставшимся в живых, я склоняю голову перед светлой памятью тех, кто стоял насмерть, но не пропустил врага к сердцу нашей Родины, ее столице, городу-герою Москве. Мы все в неоплатном долгу перед ними!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 </a:t>
            </a:r>
            <a:endParaRPr lang="ru-RU" sz="105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Маршал Советского Союза Георгий Константинович Жуков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Documents and Settings\Администратор\Рабочий стол\картинки\HGL1IVCA9KTDR8CAN56O57CARS6C47CAS6PK1ECAL0VBHPCA3ZSRTDCA3YH3GVCAGCTSAWCAYWKKALCACBIQV0CATUNBODCAW7UZBTCA7TD3K3CAL2YWDVCANXWEIGCAYVXU49CAK352S6CA1TM83SCAO80L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3" y="3571876"/>
            <a:ext cx="1428751" cy="11049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7" y="2571747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Не надо фраз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про доблесть и отвагу.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Слова — всего лишь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навсего слова.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Мы здесь стояли.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И назад — ни шагу.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Мы здесь лежим.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Зато стоит Москва. </a:t>
            </a:r>
          </a:p>
          <a:p>
            <a:pPr algn="r"/>
            <a:endParaRPr lang="ru-RU" b="1" i="1" dirty="0" smtClean="0">
              <a:solidFill>
                <a:srgbClr val="C00000"/>
              </a:solidFill>
            </a:endParaRPr>
          </a:p>
          <a:p>
            <a:pPr algn="r"/>
            <a:endParaRPr lang="ru-RU" b="1" i="1" dirty="0" smtClean="0">
              <a:solidFill>
                <a:srgbClr val="C00000"/>
              </a:solidFill>
            </a:endParaRPr>
          </a:p>
          <a:p>
            <a:pPr algn="r"/>
            <a:r>
              <a:rPr lang="ru-RU" b="1" i="1" dirty="0" smtClean="0">
                <a:solidFill>
                  <a:srgbClr val="C00000"/>
                </a:solidFill>
              </a:rPr>
              <a:t>Владимир Карпенко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0594" name="Picture 2" descr="G:\вирт выст\картинки\3907JXCALTPN1XCAWA3LDDCAS3THNWCAF2F6EXCANDD2YOCALW3NTNCA6O8ECKCAY0FCLECAM4DA0KCAJT4LC3CAM6O8EFCAC815DHCARDYLP9CA671DLLCAXIC2B4CA1AG9Z2CAYM8RN2CA74VXQXCANPZYN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3" y="357166"/>
            <a:ext cx="4000528" cy="2357454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14557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Все издания вы сможете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найти в фонде нашей библиотеки</a:t>
            </a: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Спасибо за внимание!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r"/>
            <a:r>
              <a:rPr lang="ru-RU" b="1" dirty="0" smtClean="0">
                <a:solidFill>
                  <a:srgbClr val="C00000"/>
                </a:solidFill>
              </a:rPr>
              <a:t>Составители: Бычкова Н.В., Малахова Е.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9570" name="Picture 2" descr="G:\вирт выст\картинки\HZCAOPCASBXS7QCAVKLSP3CA24J0OKCACA1LM2CABI3IPNCAVMJJ4FCAPWK01ACAPTR4DSCAQ4LLF9CAY9AX3UCAWYR6VWCAT770QJCAC5OZR6CATH456OCA1PSOVJCA6OKLNUCAM7I35RCAF5CWP0CA13EY9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5" y="357167"/>
            <a:ext cx="1428751" cy="77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6" y="142855"/>
            <a:ext cx="3998909" cy="652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3" y="142852"/>
            <a:ext cx="3785327" cy="650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9" y="142852"/>
            <a:ext cx="8358247" cy="657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1414</TotalTime>
  <Words>693</Words>
  <Application>Microsoft Office PowerPoint</Application>
  <PresentationFormat>Экран (4:3)</PresentationFormat>
  <Paragraphs>122</Paragraphs>
  <Slides>79</Slides>
  <Notes>1</Notes>
  <HiddenSlides>54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…Часто итог оборонительного сражения за Москву называют чудом. Однако у этого «чуда» были вполне простые и очевидные причины.  Советскому командованию удалось предвидеть неблагоприятное развитие событий и заложить формирование новых соединений вопреки предвоенному мобилизационному плану.  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танкист</dc:creator>
  <cp:lastModifiedBy>Elena</cp:lastModifiedBy>
  <cp:revision>137</cp:revision>
  <dcterms:created xsi:type="dcterms:W3CDTF">2011-12-08T11:23:48Z</dcterms:created>
  <dcterms:modified xsi:type="dcterms:W3CDTF">2011-12-24T11:49:17Z</dcterms:modified>
</cp:coreProperties>
</file>